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38"/>
  </p:notesMasterIdLst>
  <p:sldIdLst>
    <p:sldId id="259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294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7"/>
    <p:restoredTop sz="93681"/>
  </p:normalViewPr>
  <p:slideViewPr>
    <p:cSldViewPr>
      <p:cViewPr varScale="1">
        <p:scale>
          <a:sx n="118" d="100"/>
          <a:sy n="118" d="100"/>
        </p:scale>
        <p:origin x="1768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2019/8/29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1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/>
              <a:t>2019</a:t>
            </a:r>
            <a:r>
              <a:rPr lang="zh-CN" altLang="en-US" b="1"/>
              <a:t>年</a:t>
            </a:r>
            <a:r>
              <a:rPr lang="zh-CN" altLang="en-US" b="1" dirty="0"/>
              <a:t>秋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 eaLnBrk="1" hangingPunct="1"/>
            <a:r>
              <a:rPr kumimoji="0" lang="en-US" altLang="zh-CN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MIPS</a:t>
            </a:r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异常与中断</a:t>
            </a: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EPC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异常指令地址</a:t>
            </a:r>
          </a:p>
          <a:p>
            <a:r>
              <a:rPr lang="zh-CN" altLang="en-US" dirty="0"/>
              <a:t>中断处理后返回点</a:t>
            </a:r>
          </a:p>
          <a:p>
            <a:r>
              <a:rPr lang="zh-CN" altLang="en-US" dirty="0"/>
              <a:t>如何获取？</a:t>
            </a:r>
          </a:p>
          <a:p>
            <a:pPr lvl="1"/>
            <a:r>
              <a:rPr lang="zh-CN" altLang="en-US" dirty="0"/>
              <a:t>多周期</a:t>
            </a:r>
            <a:r>
              <a:rPr lang="en-US" altLang="zh-CN" dirty="0"/>
              <a:t>CPU</a:t>
            </a:r>
          </a:p>
          <a:p>
            <a:pPr lvl="2"/>
            <a:r>
              <a:rPr lang="zh-CN" altLang="en-US" dirty="0"/>
              <a:t>中断：指令执行完成后检查中断源，</a:t>
            </a:r>
            <a:r>
              <a:rPr lang="en-US" altLang="zh-CN" dirty="0"/>
              <a:t>EPC=PC</a:t>
            </a:r>
            <a:endParaRPr lang="zh-CN" altLang="en-US" dirty="0"/>
          </a:p>
          <a:p>
            <a:pPr lvl="2"/>
            <a:r>
              <a:rPr lang="zh-CN" altLang="en-US" dirty="0"/>
              <a:t>异常：指令执行错误后，</a:t>
            </a:r>
            <a:r>
              <a:rPr lang="en-US" altLang="zh-CN" dirty="0"/>
              <a:t>EPC=</a:t>
            </a:r>
            <a:r>
              <a:rPr lang="zh-CN" altLang="en-US" dirty="0"/>
              <a:t>上一条指令的地址</a:t>
            </a:r>
          </a:p>
          <a:p>
            <a:r>
              <a:rPr lang="zh-CN" altLang="en-US" dirty="0"/>
              <a:t>指令流水</a:t>
            </a:r>
            <a:r>
              <a:rPr lang="en-US" altLang="zh-CN" dirty="0"/>
              <a:t>CPU</a:t>
            </a:r>
            <a:endParaRPr lang="zh-CN" altLang="en-US" dirty="0"/>
          </a:p>
          <a:p>
            <a:pPr lvl="1"/>
            <a:r>
              <a:rPr lang="zh-CN" altLang="en-US" dirty="0"/>
              <a:t>精确异常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331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b="1" dirty="0" err="1"/>
              <a:t>BadVaddrRegister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访存错误发生时虚拟地址</a:t>
            </a:r>
          </a:p>
          <a:p>
            <a:pPr lvl="1"/>
            <a:r>
              <a:rPr lang="zh-CN" altLang="en-US" dirty="0"/>
              <a:t>当内存访问出错时保存</a:t>
            </a:r>
          </a:p>
          <a:p>
            <a:pPr lvl="1"/>
            <a:r>
              <a:rPr lang="zh-CN" altLang="en-US" dirty="0"/>
              <a:t>可用于后续对</a:t>
            </a:r>
            <a:r>
              <a:rPr lang="en-US" altLang="zh-CN" dirty="0"/>
              <a:t>TLB</a:t>
            </a:r>
            <a:r>
              <a:rPr lang="zh-CN" altLang="en-US" dirty="0"/>
              <a:t>的维护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745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EBase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服务程序的统一入口</a:t>
            </a:r>
          </a:p>
          <a:p>
            <a:pPr lvl="1"/>
            <a:r>
              <a:rPr lang="en-US" dirty="0" err="1"/>
              <a:t>Ebase+Offset</a:t>
            </a:r>
            <a:r>
              <a:rPr lang="en-US" dirty="0"/>
              <a:t>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317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访问</a:t>
            </a:r>
            <a:r>
              <a:rPr kumimoji="1" lang="en-US" altLang="zh-CN" dirty="0"/>
              <a:t>CP0</a:t>
            </a:r>
            <a:r>
              <a:rPr kumimoji="1" lang="zh-CN" altLang="en-US" dirty="0"/>
              <a:t>寄存器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通过两条指令进行</a:t>
            </a:r>
            <a:r>
              <a:rPr lang="en-US" altLang="zh-CN" dirty="0"/>
              <a:t>CP0</a:t>
            </a:r>
            <a:r>
              <a:rPr lang="zh-CN" altLang="en-US" dirty="0"/>
              <a:t>寄存器的设置</a:t>
            </a:r>
          </a:p>
          <a:p>
            <a:r>
              <a:rPr lang="en-US" altLang="zh-CN" dirty="0"/>
              <a:t>MFC0</a:t>
            </a:r>
          </a:p>
          <a:p>
            <a:r>
              <a:rPr lang="en-US" altLang="zh-CN" dirty="0"/>
              <a:t>MTC0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518694"/>
            <a:ext cx="54864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79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en-US" altLang="zh-CN" b="1" dirty="0"/>
              <a:t>MIPS</a:t>
            </a:r>
            <a:r>
              <a:rPr lang="zh-CN" altLang="en-US" dirty="0"/>
              <a:t>异常及其分类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硬件中断、系统调用以及其他打断程序正常运行流程的事件统称为异常</a:t>
            </a:r>
          </a:p>
          <a:p>
            <a:r>
              <a:rPr lang="zh-CN" altLang="en-US" dirty="0"/>
              <a:t>例如：</a:t>
            </a:r>
          </a:p>
          <a:p>
            <a:pPr lvl="1"/>
            <a:r>
              <a:rPr lang="zh-CN" altLang="en-US" dirty="0"/>
              <a:t>外部中断</a:t>
            </a:r>
          </a:p>
          <a:p>
            <a:pPr lvl="1"/>
            <a:r>
              <a:rPr lang="zh-CN" altLang="en-US" dirty="0"/>
              <a:t>存储地址相关的异常</a:t>
            </a:r>
          </a:p>
          <a:p>
            <a:pPr lvl="1"/>
            <a:r>
              <a:rPr lang="zh-CN" altLang="en-US" dirty="0"/>
              <a:t>系统调用（</a:t>
            </a:r>
            <a:r>
              <a:rPr lang="en-US" altLang="zh-CN" dirty="0"/>
              <a:t>SYSCALL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计算异常</a:t>
            </a:r>
          </a:p>
          <a:p>
            <a:pPr lvl="1"/>
            <a:r>
              <a:rPr lang="zh-CN" altLang="en-US" dirty="0"/>
              <a:t>程序或者硬件检测到的错误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851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精确异常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在处理异常时，产生异常的位置之前的指令都应已经执行完毕，该指令之后的则都不处理</a:t>
            </a:r>
          </a:p>
          <a:p>
            <a:r>
              <a:rPr lang="zh-CN" altLang="en-US" dirty="0"/>
              <a:t>需要精确记录异常的位置（指令）</a:t>
            </a:r>
          </a:p>
          <a:p>
            <a:pPr lvl="1"/>
            <a:r>
              <a:rPr lang="zh-CN" altLang="en-US" dirty="0"/>
              <a:t>将地址写入到</a:t>
            </a:r>
            <a:r>
              <a:rPr lang="en-US" altLang="zh-CN" dirty="0"/>
              <a:t>EPC</a:t>
            </a:r>
            <a:r>
              <a:rPr lang="zh-CN" altLang="en-US" dirty="0"/>
              <a:t>中</a:t>
            </a:r>
          </a:p>
          <a:p>
            <a:pPr lvl="1"/>
            <a:r>
              <a:rPr lang="zh-CN" altLang="en-US" dirty="0"/>
              <a:t>如果是延迟槽中的指令呢？</a:t>
            </a:r>
          </a:p>
          <a:p>
            <a:r>
              <a:rPr lang="zh-CN" altLang="en-US" dirty="0"/>
              <a:t>需要取消后续指令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32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MIPS32</a:t>
            </a:r>
            <a:r>
              <a:rPr kumimoji="1" lang="zh-CN" altLang="en-US" dirty="0"/>
              <a:t>的异常种类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9318"/>
            <a:ext cx="8229600" cy="553616"/>
          </a:xfrm>
        </p:spPr>
        <p:txBody>
          <a:bodyPr/>
          <a:lstStyle/>
          <a:p>
            <a:r>
              <a:rPr lang="zh-CN" altLang="en-US" dirty="0"/>
              <a:t>按优先级排列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16</a:t>
            </a:fld>
            <a:endParaRPr lang="zh-CN" altLang="en-US">
              <a:solidFill>
                <a:srgbClr val="1F497D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85144"/>
              </p:ext>
            </p:extLst>
          </p:nvPr>
        </p:nvGraphicFramePr>
        <p:xfrm>
          <a:off x="612775" y="1550480"/>
          <a:ext cx="7568507" cy="4707806"/>
        </p:xfrm>
        <a:graphic>
          <a:graphicData uri="http://schemas.openxmlformats.org/drawingml/2006/table">
            <a:tbl>
              <a:tblPr bandRow="1">
                <a:tableStyleId>{68D230F3-CF80-4859-8CE7-A43EE81993B5}</a:tableStyleId>
              </a:tblPr>
              <a:tblGrid>
                <a:gridCol w="1962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5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943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Reset</a:t>
                      </a:r>
                      <a:endParaRPr lang="en-US" sz="1400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STKaiti" charset="-122"/>
                        </a:rPr>
                        <a:t>由</a:t>
                      </a:r>
                      <a:r>
                        <a:rPr lang="en-US" sz="1400" dirty="0" err="1">
                          <a:effectLst/>
                          <a:latin typeface="Times New Roman" charset="0"/>
                        </a:rPr>
                        <a:t>SI_ColdReset</a:t>
                      </a:r>
                      <a:r>
                        <a:rPr lang="en-US" sz="1400" dirty="0" err="1">
                          <a:effectLst/>
                          <a:latin typeface="STKaiti" charset="-122"/>
                        </a:rPr>
                        <a:t>信号引起</a:t>
                      </a:r>
                      <a:endParaRPr lang="en-US" sz="1400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943">
                <a:tc>
                  <a:txBody>
                    <a:bodyPr/>
                    <a:lstStyle/>
                    <a:p>
                      <a:r>
                        <a:rPr lang="en-US" altLang="zh-CN" sz="1400" dirty="0" err="1"/>
                        <a:t>SoftReset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STKaiti" charset="-122"/>
                        </a:rPr>
                        <a:t>由</a:t>
                      </a:r>
                      <a:r>
                        <a:rPr lang="en-US" sz="1400" dirty="0" err="1">
                          <a:effectLst/>
                          <a:latin typeface="Times New Roman" charset="0"/>
                        </a:rPr>
                        <a:t>SI_Reset</a:t>
                      </a:r>
                      <a:r>
                        <a:rPr lang="en-US" sz="1400" dirty="0" err="1">
                          <a:effectLst/>
                          <a:latin typeface="STKaiti" charset="-122"/>
                        </a:rPr>
                        <a:t>信号引起</a:t>
                      </a:r>
                      <a:endParaRPr lang="en-US" sz="1400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charset="0"/>
                        </a:rPr>
                        <a:t>DSS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  <a:latin typeface="Times New Roman" charset="0"/>
                        </a:rPr>
                        <a:t>EJTAG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调试单步异常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72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charset="0"/>
                        </a:rPr>
                        <a:t>DINT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  <a:latin typeface="Times New Roman" charset="0"/>
                        </a:rPr>
                        <a:t>EJTAG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调试中断异常，由外部的</a:t>
                      </a:r>
                      <a:r>
                        <a:rPr lang="en-US" altLang="zh-CN" sz="1400" dirty="0">
                          <a:effectLst/>
                          <a:latin typeface="Times New Roman" charset="0"/>
                        </a:rPr>
                        <a:t>EJ_DINT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输入引起，或由设置</a:t>
                      </a:r>
                      <a:r>
                        <a:rPr lang="en-US" altLang="zh-CN" sz="1400" dirty="0">
                          <a:effectLst/>
                          <a:latin typeface="Times New Roman" charset="0"/>
                        </a:rPr>
                        <a:t>ECR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寄存器中的</a:t>
                      </a:r>
                      <a:r>
                        <a:rPr lang="en-US" altLang="zh-CN" sz="1400" dirty="0" err="1">
                          <a:effectLst/>
                          <a:latin typeface="Times New Roman" charset="0"/>
                        </a:rPr>
                        <a:t>EjtagBrk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位引起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943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NMI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>
                          <a:effectLst/>
                          <a:latin typeface="STKaiti" charset="-122"/>
                        </a:rPr>
                        <a:t>由</a:t>
                      </a:r>
                      <a:r>
                        <a:rPr lang="de-DE" sz="1400" dirty="0" err="1">
                          <a:effectLst/>
                          <a:latin typeface="Times New Roman" charset="0"/>
                        </a:rPr>
                        <a:t>SI_NMI</a:t>
                      </a:r>
                      <a:r>
                        <a:rPr lang="de-DE" sz="1400" dirty="0" err="1">
                          <a:effectLst/>
                          <a:latin typeface="STKaiti" charset="-122"/>
                        </a:rPr>
                        <a:t>信号引起</a:t>
                      </a:r>
                      <a:endParaRPr lang="de-DE" sz="1400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charset="0"/>
                        </a:rPr>
                        <a:t>Machine Check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  <a:latin typeface="Times New Roman" charset="0"/>
                        </a:rPr>
                        <a:t>TLB</a:t>
                      </a:r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写与一个存在的表项冲突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charset="0"/>
                        </a:rPr>
                        <a:t>Interrupt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由未被屏蔽的硬件或软件中断信号引起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charset="0"/>
                        </a:rPr>
                        <a:t>Deferred Watch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  <a:latin typeface="STKaiti" charset="-122"/>
                        </a:rPr>
                        <a:t>延迟的观察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charset="0"/>
                        </a:rPr>
                        <a:t>DIB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  <a:latin typeface="Times New Roman" charset="0"/>
                        </a:rPr>
                        <a:t>EJTAG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调试硬件指令断点匹配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charset="0"/>
                        </a:rPr>
                        <a:t>WATCH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访问地址与观察寄存器中的地址匹配（取指时）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charset="0"/>
                        </a:rPr>
                        <a:t>AdEL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指令地址对齐错误，或用户模式下访问核心地址空间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charset="0"/>
                        </a:rPr>
                        <a:t>IBE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取指时总线错误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charset="0"/>
                        </a:rPr>
                        <a:t>DBp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charset="0"/>
                        </a:rPr>
                        <a:t>EJTAG</a:t>
                      </a:r>
                      <a:r>
                        <a:rPr lang="en-US" dirty="0" err="1">
                          <a:effectLst/>
                          <a:latin typeface="STKaiti" charset="-122"/>
                        </a:rPr>
                        <a:t>断点（执行</a:t>
                      </a:r>
                      <a:r>
                        <a:rPr lang="en-US" dirty="0" err="1">
                          <a:effectLst/>
                          <a:latin typeface="Times New Roman" charset="0"/>
                        </a:rPr>
                        <a:t>SDBBP</a:t>
                      </a:r>
                      <a:r>
                        <a:rPr lang="en-US" dirty="0" err="1">
                          <a:effectLst/>
                          <a:latin typeface="STKaiti" charset="-122"/>
                        </a:rPr>
                        <a:t>指令</a:t>
                      </a:r>
                      <a:r>
                        <a:rPr lang="en-US" dirty="0">
                          <a:effectLst/>
                          <a:latin typeface="STKaiti" charset="-122"/>
                        </a:rPr>
                        <a:t>）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charset="0"/>
                        </a:rPr>
                        <a:t>Sys</a:t>
                      </a: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STKaiti" charset="-122"/>
                        </a:rPr>
                        <a:t>执行</a:t>
                      </a:r>
                      <a:r>
                        <a:rPr lang="en-US" dirty="0" err="1">
                          <a:effectLst/>
                          <a:latin typeface="Times New Roman" charset="0"/>
                        </a:rPr>
                        <a:t>SYSCALL</a:t>
                      </a:r>
                      <a:r>
                        <a:rPr lang="en-US" dirty="0" err="1">
                          <a:effectLst/>
                          <a:latin typeface="STKaiti" charset="-122"/>
                        </a:rPr>
                        <a:t>指令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charset="0"/>
                        </a:rPr>
                        <a:t>Bp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STKaiti" charset="-122"/>
                        </a:rPr>
                        <a:t>执行</a:t>
                      </a:r>
                      <a:r>
                        <a:rPr lang="en-US" dirty="0" err="1">
                          <a:effectLst/>
                          <a:latin typeface="Times New Roman" charset="0"/>
                        </a:rPr>
                        <a:t>BREAK</a:t>
                      </a:r>
                      <a:r>
                        <a:rPr lang="en-US" dirty="0" err="1">
                          <a:effectLst/>
                          <a:latin typeface="STKaiti" charset="-122"/>
                        </a:rPr>
                        <a:t>指令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66872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charset="0"/>
                        </a:rPr>
                        <a:t>CpU</a:t>
                      </a:r>
                      <a:endParaRPr lang="en-US" dirty="0">
                        <a:effectLst/>
                        <a:latin typeface="Times New Roman" charset="0"/>
                      </a:endParaRPr>
                    </a:p>
                  </a:txBody>
                  <a:tcPr marL="31750" marR="31750" marT="0" marB="0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对一个未使能的协处理器执行协处理器指令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7478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MIPS32</a:t>
            </a:r>
            <a:r>
              <a:rPr lang="zh-CN" altLang="en-US" dirty="0"/>
              <a:t>异常种类（续）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257644"/>
              </p:ext>
            </p:extLst>
          </p:nvPr>
        </p:nvGraphicFramePr>
        <p:xfrm>
          <a:off x="457200" y="1219200"/>
          <a:ext cx="8229600" cy="4998720"/>
        </p:xfrm>
        <a:graphic>
          <a:graphicData uri="http://schemas.openxmlformats.org/drawingml/2006/table">
            <a:tbl>
              <a:tblPr bandRow="1">
                <a:tableStyleId>{E8B1032C-EA38-4F05-BA0D-38AFFFC7BED3}</a:tableStyleId>
              </a:tblPr>
              <a:tblGrid>
                <a:gridCol w="18825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470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异常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描述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执行保留指令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算术指令溢出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执行陷阱指令（陷阱条件为真时）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DDBL/DDBS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  <a:latin typeface="STKaiti" charset="-122"/>
                        </a:rPr>
                        <a:t>EJTAG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数据地址断点（只对地址有效），或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Store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指令的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EJTAG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数据值断点（对地址和值有效）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访问地址与观察寄存器中的地址匹配（访问数据时）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读数据地址对齐错误，或用户模式下读核心地址空间数据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写数据地址对齐错误，或用户模式下写核心地址空间数据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TLBL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读数据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/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指令时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TLB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缺失，或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TLB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无效（有效位为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0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TLBS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写数据时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TLB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缺失，或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TLB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无效（有效位为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0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TLB</a:t>
                      </a:r>
                      <a:r>
                        <a:rPr lang="en-US" baseline="0" dirty="0"/>
                        <a:t> Mod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写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TLB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错误（写使能位为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0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）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STKaiti" charset="-122"/>
                        </a:rPr>
                        <a:t>读</a:t>
                      </a:r>
                      <a:r>
                        <a:rPr lang="en-US" altLang="zh-CN" dirty="0">
                          <a:effectLst/>
                          <a:latin typeface="STKaiti" charset="-122"/>
                        </a:rPr>
                        <a:t>/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写数据时总线错误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DDBL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  <a:latin typeface="STKaiti" charset="-122"/>
                        </a:rPr>
                        <a:t>EJTAG</a:t>
                      </a:r>
                      <a:r>
                        <a:rPr lang="zh-CN" altLang="en-US" dirty="0">
                          <a:effectLst/>
                          <a:latin typeface="STKaiti" charset="-122"/>
                        </a:rPr>
                        <a:t>数据硬件断点与读指令读出的数据匹配</a:t>
                      </a:r>
                    </a:p>
                  </a:txBody>
                  <a:tcPr marL="31750" marR="3175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245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异常处理的基本流程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保存现场</a:t>
            </a:r>
          </a:p>
          <a:p>
            <a:pPr lvl="1"/>
            <a:r>
              <a:rPr lang="zh-CN" altLang="en-US" sz="2000" dirty="0"/>
              <a:t>在异常程序入口，硬件只记录了被打断程序的很少量的信息，需要保留相关的控制寄存器等值使得异常处理程序能够执行（</a:t>
            </a:r>
            <a:r>
              <a:rPr lang="en-US" altLang="zh-CN" sz="2000" dirty="0"/>
              <a:t>k0 \k1</a:t>
            </a:r>
            <a:r>
              <a:rPr lang="zh-CN" altLang="en-US" sz="2000" dirty="0"/>
              <a:t>寄存器保留给异常处理代码使用）</a:t>
            </a:r>
          </a:p>
          <a:p>
            <a:r>
              <a:rPr lang="zh-CN" altLang="en-US" sz="2400" dirty="0"/>
              <a:t>判断不同的异常</a:t>
            </a:r>
          </a:p>
          <a:p>
            <a:pPr lvl="1"/>
            <a:r>
              <a:rPr lang="zh-CN" altLang="en-US" sz="2000" dirty="0"/>
              <a:t>查询</a:t>
            </a:r>
            <a:r>
              <a:rPr lang="en-US" altLang="zh-CN" sz="2000" dirty="0"/>
              <a:t>Cause</a:t>
            </a:r>
            <a:r>
              <a:rPr lang="zh-CN" altLang="en-US" sz="2000" dirty="0"/>
              <a:t>寄存器，根据其不同的定义来进行不同的处理流程</a:t>
            </a:r>
          </a:p>
          <a:p>
            <a:r>
              <a:rPr lang="zh-CN" altLang="en-US" sz="2400" dirty="0"/>
              <a:t>构造异常处理内存空间</a:t>
            </a:r>
          </a:p>
          <a:p>
            <a:pPr lvl="1"/>
            <a:r>
              <a:rPr lang="zh-CN" altLang="en-US" sz="2000" dirty="0"/>
              <a:t>异常处理程序可能由高级语言编写，需要保留通用寄存器，构造堆</a:t>
            </a:r>
            <a:r>
              <a:rPr lang="en-US" altLang="zh-CN" sz="2000" dirty="0"/>
              <a:t>\</a:t>
            </a:r>
            <a:r>
              <a:rPr lang="zh-CN" altLang="en-US" sz="2000" dirty="0"/>
              <a:t>栈存储区</a:t>
            </a:r>
          </a:p>
          <a:p>
            <a:r>
              <a:rPr lang="zh-CN" altLang="en-US" sz="2400" dirty="0"/>
              <a:t>处理异常</a:t>
            </a:r>
          </a:p>
          <a:p>
            <a:r>
              <a:rPr lang="zh-CN" altLang="en-US" sz="2400" dirty="0"/>
              <a:t>准备返回</a:t>
            </a:r>
          </a:p>
          <a:p>
            <a:pPr lvl="1"/>
            <a:r>
              <a:rPr lang="zh-CN" altLang="en-US" sz="2000" dirty="0"/>
              <a:t>恢复通用寄存器，将</a:t>
            </a:r>
            <a:r>
              <a:rPr lang="en-US" altLang="zh-CN" sz="2000" dirty="0"/>
              <a:t>SR</a:t>
            </a:r>
            <a:r>
              <a:rPr lang="zh-CN" altLang="en-US" sz="2000" dirty="0"/>
              <a:t>寄存器改回原值并返回 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01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异常返回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一般而言，异常处理代码工作在核心态，而被中断的程序是在用户态，所以异常返回意味着状态转换</a:t>
            </a:r>
          </a:p>
          <a:p>
            <a:r>
              <a:rPr lang="zh-CN" altLang="en-US" dirty="0"/>
              <a:t>这个转换与指令返回必须“同时”完成，即用一条指令完成</a:t>
            </a:r>
          </a:p>
          <a:p>
            <a:r>
              <a:rPr lang="en-US" altLang="zh-CN" dirty="0"/>
              <a:t>ERET</a:t>
            </a:r>
          </a:p>
          <a:p>
            <a:pPr lvl="1"/>
            <a:r>
              <a:rPr lang="zh-CN" altLang="en-US" dirty="0"/>
              <a:t>返回</a:t>
            </a:r>
            <a:r>
              <a:rPr lang="en-US" altLang="zh-CN" dirty="0"/>
              <a:t>EPC</a:t>
            </a:r>
            <a:r>
              <a:rPr lang="zh-CN" altLang="en-US" dirty="0"/>
              <a:t>指向的地址</a:t>
            </a:r>
          </a:p>
          <a:p>
            <a:pPr lvl="1"/>
            <a:r>
              <a:rPr lang="en-US" altLang="zh-CN" dirty="0"/>
              <a:t>SR</a:t>
            </a:r>
            <a:r>
              <a:rPr lang="zh-CN" altLang="en-US" dirty="0"/>
              <a:t>寄存器修改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39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内容提要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异常及中断一般流程</a:t>
            </a:r>
          </a:p>
          <a:p>
            <a:r>
              <a:rPr lang="en-US" altLang="zh-CN" dirty="0"/>
              <a:t>CP0</a:t>
            </a:r>
            <a:r>
              <a:rPr lang="zh-CN" altLang="en-US" dirty="0"/>
              <a:t>协处理器的组成</a:t>
            </a:r>
          </a:p>
          <a:p>
            <a:r>
              <a:rPr lang="en-US" altLang="zh-CN" dirty="0"/>
              <a:t>MIPS</a:t>
            </a:r>
            <a:r>
              <a:rPr lang="zh-CN" altLang="en-US" dirty="0"/>
              <a:t>异常和中断处理机制</a:t>
            </a:r>
          </a:p>
          <a:p>
            <a:r>
              <a:rPr lang="en-US" altLang="zh-CN" dirty="0"/>
              <a:t>MIPS</a:t>
            </a:r>
            <a:r>
              <a:rPr lang="zh-CN" altLang="en-US" dirty="0"/>
              <a:t>虚拟存储管理机制</a:t>
            </a:r>
          </a:p>
          <a:p>
            <a:r>
              <a:rPr lang="en-US" altLang="zh-CN" dirty="0"/>
              <a:t>TLB</a:t>
            </a:r>
            <a:r>
              <a:rPr lang="zh-CN" altLang="en-US" dirty="0"/>
              <a:t>设计及维护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45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处理流程（硬件部分）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143000"/>
            <a:ext cx="7322472" cy="540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44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处理流程（软件部分）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467" y="1143000"/>
            <a:ext cx="3287015" cy="5578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2401929"/>
            <a:ext cx="3629679" cy="8984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588" y="3212976"/>
            <a:ext cx="3537914" cy="9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55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中断是异步发生的，是来自处理器外部的</a:t>
            </a:r>
            <a:r>
              <a:rPr lang="en-US" altLang="zh-CN" dirty="0"/>
              <a:t>I/O</a:t>
            </a:r>
            <a:r>
              <a:rPr lang="zh-CN" altLang="en-US" dirty="0"/>
              <a:t>设备的信号的结果。</a:t>
            </a:r>
          </a:p>
          <a:p>
            <a:r>
              <a:rPr lang="zh-CN" altLang="en-US" dirty="0"/>
              <a:t>硬件中断不是由任何一条专门的指令造成的</a:t>
            </a:r>
          </a:p>
          <a:p>
            <a:pPr lvl="1"/>
            <a:r>
              <a:rPr lang="en-US" altLang="zh-CN" dirty="0"/>
              <a:t>I/O</a:t>
            </a:r>
            <a:r>
              <a:rPr lang="zh-CN" altLang="en-US" dirty="0"/>
              <a:t>设备，比如网络适配器，磁盘控制器等通过处理器芯片上的一个引脚发送信号，并将异常号放到系统总线上，用来触发中断，这个异常号标识了引起中断的设备</a:t>
            </a:r>
          </a:p>
          <a:p>
            <a:r>
              <a:rPr lang="en-US" altLang="zh-CN" dirty="0"/>
              <a:t>MIPS</a:t>
            </a:r>
            <a:r>
              <a:rPr lang="zh-CN" altLang="en-US" dirty="0"/>
              <a:t>处理器的中断控制设计</a:t>
            </a:r>
          </a:p>
          <a:p>
            <a:pPr lvl="1"/>
            <a:r>
              <a:rPr lang="zh-CN" altLang="en-US" dirty="0"/>
              <a:t>在中断发生时，如果该指令已经完成了</a:t>
            </a:r>
            <a:r>
              <a:rPr lang="en-US" altLang="zh-CN" dirty="0"/>
              <a:t>MEM</a:t>
            </a:r>
            <a:r>
              <a:rPr lang="zh-CN" altLang="en-US" dirty="0"/>
              <a:t>段的操作，则保证该指令执行完毕</a:t>
            </a:r>
          </a:p>
          <a:p>
            <a:pPr lvl="1"/>
            <a:r>
              <a:rPr lang="zh-CN" altLang="en-US" dirty="0"/>
              <a:t>反之，则丢弃流水线上这条指令的工作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631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启动过程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当处理器收到</a:t>
            </a:r>
            <a:r>
              <a:rPr lang="en-US" altLang="zh-CN" sz="2400" dirty="0" err="1"/>
              <a:t>SI_ColdReset</a:t>
            </a:r>
            <a:r>
              <a:rPr lang="zh-CN" altLang="en-US" sz="2400" dirty="0"/>
              <a:t>信号</a:t>
            </a:r>
            <a:r>
              <a:rPr lang="en-US" altLang="zh-CN" sz="2400" dirty="0"/>
              <a:t>:</a:t>
            </a:r>
            <a:r>
              <a:rPr lang="zh-CN" altLang="en-US" sz="2400" dirty="0"/>
              <a:t>处理器执行完全的复位初始化，包括放弃当前状态机、建立临界状态</a:t>
            </a:r>
          </a:p>
          <a:p>
            <a:pPr lvl="1"/>
            <a:r>
              <a:rPr lang="zh-CN" altLang="en-US" sz="2000" dirty="0"/>
              <a:t>使得处理器处于可以从非缓存、非映射地址空间执行指令的状态</a:t>
            </a:r>
          </a:p>
          <a:p>
            <a:r>
              <a:rPr lang="zh-CN" altLang="en-US" sz="2400" dirty="0"/>
              <a:t>在复位异常中，处理器的状态是未定义的，但以下寄存器需要初始化</a:t>
            </a:r>
          </a:p>
          <a:p>
            <a:pPr lvl="1"/>
            <a:r>
              <a:rPr lang="en-US" altLang="zh-CN" sz="2000" dirty="0"/>
              <a:t>Random</a:t>
            </a:r>
            <a:r>
              <a:rPr lang="zh-CN" altLang="en-US" sz="2000" dirty="0"/>
              <a:t>寄存器被初始化为</a:t>
            </a:r>
            <a:r>
              <a:rPr lang="en-US" altLang="zh-CN" sz="2000" dirty="0"/>
              <a:t>TLB</a:t>
            </a:r>
            <a:r>
              <a:rPr lang="zh-CN" altLang="en-US" sz="2000" dirty="0"/>
              <a:t>表项条数减</a:t>
            </a:r>
            <a:r>
              <a:rPr lang="en-US" altLang="zh-CN" sz="2000" dirty="0"/>
              <a:t>1</a:t>
            </a:r>
            <a:r>
              <a:rPr lang="zh-CN" altLang="en-US" sz="2000" dirty="0"/>
              <a:t>；</a:t>
            </a:r>
          </a:p>
          <a:p>
            <a:pPr lvl="1"/>
            <a:r>
              <a:rPr lang="en-US" altLang="zh-CN" sz="2000" dirty="0"/>
              <a:t>Wired</a:t>
            </a:r>
            <a:r>
              <a:rPr lang="zh-CN" altLang="en-US" sz="2000" dirty="0"/>
              <a:t>寄存器初始化为</a:t>
            </a:r>
            <a:r>
              <a:rPr lang="en-US" altLang="zh-CN" sz="2000" dirty="0"/>
              <a:t>0</a:t>
            </a:r>
            <a:r>
              <a:rPr lang="zh-CN" altLang="en-US" sz="2000" dirty="0"/>
              <a:t>；</a:t>
            </a:r>
          </a:p>
          <a:p>
            <a:pPr lvl="1"/>
            <a:r>
              <a:rPr lang="en-US" altLang="zh-CN" sz="2000" dirty="0" err="1"/>
              <a:t>Config</a:t>
            </a:r>
            <a:r>
              <a:rPr lang="zh-CN" altLang="en-US" sz="2000" dirty="0"/>
              <a:t>寄存器初始化为引导时的状态；</a:t>
            </a:r>
          </a:p>
          <a:p>
            <a:pPr lvl="1"/>
            <a:r>
              <a:rPr lang="en-US" altLang="zh-CN" sz="2000" dirty="0"/>
              <a:t>Status</a:t>
            </a:r>
            <a:r>
              <a:rPr lang="zh-CN" altLang="en-US" sz="2000" dirty="0"/>
              <a:t>寄存器的</a:t>
            </a:r>
            <a:r>
              <a:rPr lang="en-US" altLang="zh-CN" sz="2000" dirty="0"/>
              <a:t>RP</a:t>
            </a:r>
            <a:r>
              <a:rPr lang="zh-CN" altLang="en-US" sz="2000" dirty="0"/>
              <a:t>、</a:t>
            </a:r>
            <a:r>
              <a:rPr lang="en-US" altLang="zh-CN" sz="2000" dirty="0"/>
              <a:t>BEV</a:t>
            </a:r>
            <a:r>
              <a:rPr lang="zh-CN" altLang="en-US" sz="2000" dirty="0"/>
              <a:t>、</a:t>
            </a:r>
            <a:r>
              <a:rPr lang="en-US" altLang="zh-CN" sz="2000" dirty="0"/>
              <a:t>TS</a:t>
            </a:r>
            <a:r>
              <a:rPr lang="zh-CN" altLang="en-US" sz="2000" dirty="0"/>
              <a:t>、</a:t>
            </a:r>
            <a:r>
              <a:rPr lang="en-US" altLang="zh-CN" sz="2000" dirty="0"/>
              <a:t>SR</a:t>
            </a:r>
            <a:r>
              <a:rPr lang="zh-CN" altLang="en-US" sz="2000" dirty="0"/>
              <a:t>、</a:t>
            </a:r>
            <a:r>
              <a:rPr lang="en-US" altLang="zh-CN" sz="2000" dirty="0"/>
              <a:t>NMI</a:t>
            </a:r>
            <a:r>
              <a:rPr lang="zh-CN" altLang="en-US" sz="2000" dirty="0"/>
              <a:t>及</a:t>
            </a:r>
            <a:r>
              <a:rPr lang="en-US" altLang="zh-CN" sz="2000" dirty="0"/>
              <a:t>ERL</a:t>
            </a:r>
            <a:r>
              <a:rPr lang="zh-CN" altLang="en-US" sz="2000" dirty="0"/>
              <a:t>域初始化到特定的状态；</a:t>
            </a:r>
          </a:p>
          <a:p>
            <a:pPr lvl="1"/>
            <a:r>
              <a:rPr lang="en-US" altLang="zh-CN" sz="2000" dirty="0" err="1"/>
              <a:t>WatchLo</a:t>
            </a:r>
            <a:r>
              <a:rPr lang="zh-CN" altLang="en-US" sz="2000" dirty="0"/>
              <a:t>寄存器的</a:t>
            </a:r>
            <a:r>
              <a:rPr lang="en-US" altLang="zh-CN" sz="2000" dirty="0"/>
              <a:t>I</a:t>
            </a:r>
            <a:r>
              <a:rPr lang="zh-CN" altLang="en-US" sz="2000" dirty="0"/>
              <a:t>、</a:t>
            </a:r>
            <a:r>
              <a:rPr lang="en-US" altLang="zh-CN" sz="2000" dirty="0"/>
              <a:t>R</a:t>
            </a:r>
            <a:r>
              <a:rPr lang="zh-CN" altLang="en-US" sz="2000" dirty="0"/>
              <a:t>、</a:t>
            </a:r>
            <a:r>
              <a:rPr lang="en-US" altLang="zh-CN" sz="2000" dirty="0"/>
              <a:t>W</a:t>
            </a:r>
            <a:r>
              <a:rPr lang="zh-CN" altLang="en-US" sz="2000" dirty="0"/>
              <a:t>域初始化为</a:t>
            </a:r>
            <a:r>
              <a:rPr lang="en-US" altLang="zh-CN" sz="2000" dirty="0"/>
              <a:t>0</a:t>
            </a:r>
            <a:r>
              <a:rPr lang="zh-CN" altLang="en-US" sz="2000" dirty="0"/>
              <a:t>；</a:t>
            </a:r>
          </a:p>
          <a:p>
            <a:pPr lvl="1"/>
            <a:r>
              <a:rPr lang="en-US" altLang="zh-CN" sz="2000" dirty="0" err="1"/>
              <a:t>ErrorEPC</a:t>
            </a:r>
            <a:r>
              <a:rPr lang="zh-CN" altLang="en-US" sz="2000" dirty="0"/>
              <a:t>寄存器中装入</a:t>
            </a:r>
            <a:r>
              <a:rPr lang="en-US" altLang="zh-CN" sz="2000" dirty="0"/>
              <a:t>PC</a:t>
            </a:r>
            <a:r>
              <a:rPr lang="zh-CN" altLang="en-US" sz="2000" dirty="0"/>
              <a:t>；</a:t>
            </a:r>
          </a:p>
          <a:p>
            <a:pPr lvl="1"/>
            <a:r>
              <a:rPr lang="en-US" altLang="zh-CN" sz="2000" dirty="0"/>
              <a:t>PC</a:t>
            </a:r>
            <a:r>
              <a:rPr lang="zh-CN" altLang="en-US" sz="2000" dirty="0"/>
              <a:t>中装入</a:t>
            </a:r>
            <a:r>
              <a:rPr lang="en-US" altLang="zh-CN" sz="2000" dirty="0"/>
              <a:t>0xBFC0_0000 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0985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启动过程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24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340768"/>
            <a:ext cx="6174571" cy="464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17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异常嵌套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很多情况下，需要（或者是不可避免）允许在异常处理时发生另一个异常，这叫做异常嵌套</a:t>
            </a:r>
          </a:p>
          <a:p>
            <a:pPr lvl="1"/>
            <a:r>
              <a:rPr lang="zh-CN" altLang="en-US" sz="2000" dirty="0"/>
              <a:t>如果只是简单的处理，会产生混乱，因为被中断的程序的关键状态存放在</a:t>
            </a:r>
            <a:r>
              <a:rPr lang="en-US" altLang="zh-CN" sz="2000" dirty="0"/>
              <a:t>EPC</a:t>
            </a:r>
            <a:r>
              <a:rPr lang="zh-CN" altLang="en-US" sz="2000" dirty="0"/>
              <a:t>、</a:t>
            </a:r>
            <a:r>
              <a:rPr lang="en-US" altLang="zh-CN" sz="2000" dirty="0"/>
              <a:t>STATUS</a:t>
            </a:r>
            <a:r>
              <a:rPr lang="zh-CN" altLang="en-US" sz="2000" dirty="0"/>
              <a:t>、</a:t>
            </a:r>
            <a:r>
              <a:rPr lang="en-US" altLang="zh-CN" sz="2000" dirty="0"/>
              <a:t>CAUSE</a:t>
            </a:r>
            <a:r>
              <a:rPr lang="zh-CN" altLang="en-US" sz="2000" dirty="0"/>
              <a:t>等寄存器中，并且另一个异常会立即修改这几个寄存器。所以在允许下一级嵌套异常之前，必须保存这些值。另外，一旦重新“使能”了异常，就不能再依赖</a:t>
            </a:r>
            <a:r>
              <a:rPr lang="en-US" altLang="zh-CN" sz="2000" dirty="0"/>
              <a:t>k0</a:t>
            </a:r>
            <a:r>
              <a:rPr lang="zh-CN" altLang="en-US" sz="2000" dirty="0"/>
              <a:t>和</a:t>
            </a:r>
            <a:r>
              <a:rPr lang="en-US" altLang="zh-CN" sz="2000" dirty="0"/>
              <a:t>k1</a:t>
            </a:r>
            <a:r>
              <a:rPr lang="zh-CN" altLang="en-US" sz="2000" dirty="0"/>
              <a:t>的值了。</a:t>
            </a:r>
          </a:p>
          <a:p>
            <a:r>
              <a:rPr lang="zh-CN" altLang="en-US" sz="2400" dirty="0"/>
              <a:t>嵌套异常的服务程序必须用一些主存空间来保存寄存器的值，使用的数据结构叫异常帧，多个嵌套异常的异常帧通常保存在栈中</a:t>
            </a:r>
          </a:p>
          <a:p>
            <a:pPr lvl="1"/>
            <a:r>
              <a:rPr lang="zh-CN" altLang="en-US" sz="2000" dirty="0"/>
              <a:t>每一个异常都会消耗栈资源，所以任意深度的嵌套异常是不可容忍的</a:t>
            </a:r>
          </a:p>
          <a:p>
            <a:pPr lvl="1"/>
            <a:r>
              <a:rPr lang="zh-CN" altLang="en-US" sz="2000" dirty="0"/>
              <a:t>大多数系统赋予每一类异常一个优先级，并且规定：当一个异常正在被服务时，只有高优先级的异常才被允许。这样的系统只需要和优先级数一样多的异常帧存储空间就够了 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850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MIPS32</a:t>
            </a:r>
            <a:r>
              <a:rPr lang="zh-CN" altLang="en-US" dirty="0"/>
              <a:t>存储管理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3538736" cy="4910138"/>
          </a:xfrm>
        </p:spPr>
        <p:txBody>
          <a:bodyPr/>
          <a:lstStyle/>
          <a:p>
            <a:r>
              <a:rPr lang="zh-CN" altLang="en-US" dirty="0"/>
              <a:t>虚拟地址空间划分</a:t>
            </a:r>
          </a:p>
          <a:p>
            <a:pPr lvl="1"/>
            <a:r>
              <a:rPr lang="en-US" altLang="zh-CN" dirty="0" err="1"/>
              <a:t>Kuseg</a:t>
            </a:r>
            <a:endParaRPr lang="en-US" altLang="zh-CN" dirty="0"/>
          </a:p>
          <a:p>
            <a:pPr lvl="2"/>
            <a:r>
              <a:rPr lang="zh-CN" altLang="en-US" dirty="0"/>
              <a:t>用户态可以使用的地址，需经过</a:t>
            </a:r>
            <a:r>
              <a:rPr lang="en-US" altLang="zh-CN" dirty="0"/>
              <a:t>MMU</a:t>
            </a:r>
            <a:r>
              <a:rPr lang="zh-CN" altLang="en-US" dirty="0"/>
              <a:t>转换</a:t>
            </a:r>
          </a:p>
          <a:p>
            <a:pPr lvl="1"/>
            <a:r>
              <a:rPr lang="en-US" altLang="zh-CN" dirty="0"/>
              <a:t>Kseg0</a:t>
            </a:r>
          </a:p>
          <a:p>
            <a:pPr lvl="2"/>
            <a:r>
              <a:rPr lang="zh-CN" altLang="en-US" dirty="0"/>
              <a:t>最高位清零后就是物理地址</a:t>
            </a:r>
          </a:p>
          <a:p>
            <a:pPr lvl="1"/>
            <a:r>
              <a:rPr lang="en-US" altLang="zh-CN" dirty="0"/>
              <a:t>Kseg1</a:t>
            </a:r>
          </a:p>
          <a:p>
            <a:pPr lvl="2"/>
            <a:r>
              <a:rPr lang="zh-CN" altLang="en-US" dirty="0"/>
              <a:t>最高三位清零后就是物理地址</a:t>
            </a:r>
          </a:p>
          <a:p>
            <a:pPr lvl="1"/>
            <a:r>
              <a:rPr lang="en-US" altLang="zh-CN" dirty="0"/>
              <a:t>Kseg2</a:t>
            </a:r>
          </a:p>
          <a:p>
            <a:pPr lvl="2"/>
            <a:r>
              <a:rPr lang="zh-CN" altLang="en-US" dirty="0"/>
              <a:t>核心态使用，需经过</a:t>
            </a:r>
            <a:r>
              <a:rPr lang="en-US" altLang="zh-CN" dirty="0"/>
              <a:t>MMU</a:t>
            </a:r>
            <a:r>
              <a:rPr lang="zh-CN" altLang="en-US" dirty="0"/>
              <a:t>转换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26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253" y="1628800"/>
            <a:ext cx="4805932" cy="387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800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虚实地址转换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程序运行的级别</a:t>
            </a:r>
          </a:p>
          <a:p>
            <a:pPr lvl="1"/>
            <a:r>
              <a:rPr lang="zh-CN" altLang="en-US" sz="2000" dirty="0"/>
              <a:t>用户态</a:t>
            </a:r>
          </a:p>
          <a:p>
            <a:pPr lvl="1"/>
            <a:r>
              <a:rPr lang="zh-CN" altLang="en-US" sz="2000" dirty="0"/>
              <a:t>核心态</a:t>
            </a:r>
          </a:p>
          <a:p>
            <a:pPr lvl="1"/>
            <a:r>
              <a:rPr lang="zh-CN" altLang="en-US" sz="2000" dirty="0"/>
              <a:t>调试态</a:t>
            </a:r>
          </a:p>
          <a:p>
            <a:r>
              <a:rPr lang="zh-CN" altLang="en-US" sz="2400" dirty="0"/>
              <a:t>存储管理需求</a:t>
            </a:r>
          </a:p>
          <a:p>
            <a:pPr lvl="1"/>
            <a:r>
              <a:rPr lang="zh-CN" altLang="en-US" sz="2000" dirty="0"/>
              <a:t>程序装入的重定位</a:t>
            </a:r>
          </a:p>
          <a:p>
            <a:pPr lvl="1"/>
            <a:r>
              <a:rPr lang="zh-CN" altLang="en-US" sz="2000" dirty="0"/>
              <a:t>动态申请空间</a:t>
            </a:r>
          </a:p>
          <a:p>
            <a:pPr lvl="1"/>
            <a:r>
              <a:rPr lang="zh-CN" altLang="en-US" sz="2000" dirty="0"/>
              <a:t>隐藏和保护</a:t>
            </a:r>
          </a:p>
          <a:p>
            <a:pPr lvl="1"/>
            <a:r>
              <a:rPr lang="zh-CN" altLang="en-US" sz="2000" dirty="0"/>
              <a:t>共享</a:t>
            </a:r>
          </a:p>
          <a:p>
            <a:pPr lvl="1"/>
            <a:r>
              <a:rPr lang="zh-CN" altLang="en-US" sz="2000" dirty="0"/>
              <a:t>请求页</a:t>
            </a:r>
          </a:p>
          <a:p>
            <a:r>
              <a:rPr lang="zh-CN" altLang="en-US" sz="2400" dirty="0"/>
              <a:t>虚实地址转换</a:t>
            </a:r>
          </a:p>
          <a:p>
            <a:pPr lvl="1"/>
            <a:r>
              <a:rPr lang="zh-CN" altLang="en-US" sz="2000" dirty="0"/>
              <a:t>任何的处理器地址的访问（包括指令与数据）都需要经过</a:t>
            </a:r>
            <a:r>
              <a:rPr lang="en-US" altLang="zh-CN" sz="2000" dirty="0"/>
              <a:t>MMU</a:t>
            </a:r>
            <a:r>
              <a:rPr lang="zh-CN" altLang="en-US" sz="2000" dirty="0"/>
              <a:t>的地址转换，即程序（虚）地址转换到物理地址 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2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地址转换机制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200395"/>
            <a:ext cx="7000836" cy="51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19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TLB</a:t>
            </a:r>
            <a:r>
              <a:rPr lang="zh-CN" altLang="en-US" dirty="0"/>
              <a:t>的地址转换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53616"/>
          </a:xfrm>
        </p:spPr>
        <p:txBody>
          <a:bodyPr/>
          <a:lstStyle/>
          <a:p>
            <a:r>
              <a:rPr lang="zh-CN" altLang="en-US"/>
              <a:t>设置</a:t>
            </a:r>
            <a:r>
              <a:rPr lang="en-US" altLang="zh-CN" dirty="0"/>
              <a:t>MMU</a:t>
            </a:r>
            <a:r>
              <a:rPr lang="zh-CN" altLang="en-US" dirty="0"/>
              <a:t>，基于</a:t>
            </a:r>
            <a:r>
              <a:rPr lang="en-US" altLang="zh-CN" dirty="0"/>
              <a:t>TLB</a:t>
            </a:r>
            <a:r>
              <a:rPr lang="zh-CN" altLang="en-US" dirty="0"/>
              <a:t>来进行地址转换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769156"/>
            <a:ext cx="7056783" cy="459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18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流水线</a:t>
            </a:r>
            <a:r>
              <a:rPr kumimoji="1" lang="en-US" altLang="zh-CN" dirty="0"/>
              <a:t>CPU</a:t>
            </a:r>
            <a:r>
              <a:rPr kumimoji="1" lang="zh-CN" altLang="en-US" dirty="0"/>
              <a:t>的异常处理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" y="1209675"/>
            <a:ext cx="7608711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800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需要解决的问题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TLB组成和结构设计</a:t>
            </a:r>
            <a:endParaRPr lang="en-US" dirty="0"/>
          </a:p>
          <a:p>
            <a:r>
              <a:rPr lang="en-US" dirty="0" err="1"/>
              <a:t>TLB维护指令</a:t>
            </a:r>
            <a:endParaRPr lang="en-US" dirty="0"/>
          </a:p>
          <a:p>
            <a:r>
              <a:rPr lang="en-US" dirty="0" err="1"/>
              <a:t>TLBRefill</a:t>
            </a:r>
            <a:r>
              <a:rPr lang="zh-CN" altLang="en-US"/>
              <a:t> </a:t>
            </a:r>
            <a:r>
              <a:rPr lang="en-US"/>
              <a:t>exception</a:t>
            </a:r>
            <a:r>
              <a:rPr lang="en-US" dirty="0"/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85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TLB</a:t>
            </a:r>
            <a:r>
              <a:rPr lang="zh-CN" altLang="en-US" dirty="0"/>
              <a:t>结构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" y="1196752"/>
            <a:ext cx="8372475" cy="2428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775138"/>
            <a:ext cx="6878320" cy="243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668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TLB</a:t>
            </a:r>
            <a:r>
              <a:rPr lang="zh-CN" altLang="en-US" dirty="0"/>
              <a:t>设置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TLB通过CP0的寄存器进行维护</a:t>
            </a:r>
          </a:p>
          <a:p>
            <a:pPr lvl="1"/>
            <a:r>
              <a:rPr lang="en-US" dirty="0"/>
              <a:t>Index</a:t>
            </a:r>
          </a:p>
          <a:p>
            <a:pPr lvl="1"/>
            <a:r>
              <a:rPr lang="en-US" dirty="0" err="1"/>
              <a:t>EntryHi</a:t>
            </a:r>
            <a:endParaRPr lang="en-US" dirty="0"/>
          </a:p>
          <a:p>
            <a:pPr lvl="1"/>
            <a:r>
              <a:rPr lang="en-US" dirty="0"/>
              <a:t>EntryLo0</a:t>
            </a:r>
          </a:p>
          <a:p>
            <a:pPr lvl="1"/>
            <a:r>
              <a:rPr lang="en-US" dirty="0"/>
              <a:t>EntryLo1</a:t>
            </a:r>
          </a:p>
          <a:p>
            <a:r>
              <a:rPr lang="en-US" dirty="0"/>
              <a:t>相关指令</a:t>
            </a:r>
          </a:p>
          <a:p>
            <a:pPr lvl="1"/>
            <a:r>
              <a:rPr lang="en-US" dirty="0"/>
              <a:t>MFC0</a:t>
            </a:r>
            <a:r>
              <a:rPr lang="zh-CN" altLang="en-US" dirty="0"/>
              <a:t>  </a:t>
            </a:r>
            <a:r>
              <a:rPr lang="en-US" dirty="0"/>
              <a:t>MTC0</a:t>
            </a:r>
            <a:r>
              <a:rPr lang="zh-CN" altLang="en-US" dirty="0"/>
              <a:t>  </a:t>
            </a:r>
            <a:r>
              <a:rPr lang="en-US" dirty="0"/>
              <a:t>TLBWI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26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TLB</a:t>
            </a:r>
            <a:r>
              <a:rPr lang="zh-CN" altLang="en-US" dirty="0"/>
              <a:t>维护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JTLB维护</a:t>
            </a:r>
            <a:endParaRPr lang="en-US" dirty="0"/>
          </a:p>
          <a:p>
            <a:pPr lvl="1"/>
            <a:r>
              <a:rPr lang="en-US" dirty="0" err="1"/>
              <a:t>软件通过TLBWI和TLBWR指令填充JTLB的某个表项</a:t>
            </a:r>
            <a:endParaRPr lang="en-US" dirty="0"/>
          </a:p>
          <a:p>
            <a:pPr lvl="1"/>
            <a:r>
              <a:rPr lang="en-US" dirty="0"/>
              <a:t>在填充TLB之前，首先用CP0指令更新和TLB相关的CP0寄存器，然后用相关CP0寄存器的内容填充TLB入口的不同字段</a:t>
            </a:r>
          </a:p>
          <a:p>
            <a:pPr lvl="2"/>
            <a:r>
              <a:rPr lang="en-US" dirty="0" err="1"/>
              <a:t>PageMask：PageMaskregister</a:t>
            </a:r>
            <a:endParaRPr lang="en-US" dirty="0"/>
          </a:p>
          <a:p>
            <a:pPr lvl="2"/>
            <a:r>
              <a:rPr lang="en-US" dirty="0"/>
              <a:t>VPN2 and ASID ：</a:t>
            </a:r>
            <a:r>
              <a:rPr lang="en-US" dirty="0" err="1"/>
              <a:t>EntryHiregister</a:t>
            </a:r>
            <a:endParaRPr lang="en-US" dirty="0"/>
          </a:p>
          <a:p>
            <a:pPr lvl="2"/>
            <a:r>
              <a:rPr lang="en-US" dirty="0"/>
              <a:t>PFN0, C0, D0, V0 and G bit ：EntryLo0 register</a:t>
            </a:r>
          </a:p>
          <a:p>
            <a:pPr lvl="2"/>
            <a:r>
              <a:rPr lang="en-US" dirty="0"/>
              <a:t>PFN1, C1, D1, V1 and G bit ：EntryLo1 register</a:t>
            </a:r>
          </a:p>
          <a:p>
            <a:r>
              <a:rPr lang="en-US" dirty="0" err="1"/>
              <a:t>ITLB及DTLB</a:t>
            </a:r>
            <a:endParaRPr lang="en-US" dirty="0"/>
          </a:p>
          <a:p>
            <a:pPr lvl="1"/>
            <a:r>
              <a:rPr lang="en-US" dirty="0"/>
              <a:t>完全硬件管理，对软件透明</a:t>
            </a:r>
          </a:p>
          <a:p>
            <a:pPr lvl="1"/>
            <a:r>
              <a:rPr lang="en-US" dirty="0" err="1"/>
              <a:t>相当于JTLB的“cache</a:t>
            </a:r>
            <a:r>
              <a:rPr lang="en-US" dirty="0"/>
              <a:t>”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599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TLB</a:t>
            </a:r>
            <a:r>
              <a:rPr lang="zh-CN" altLang="en-US" dirty="0"/>
              <a:t>异常的处理流程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4088" y="1219200"/>
            <a:ext cx="3322712" cy="4910138"/>
          </a:xfrm>
        </p:spPr>
        <p:txBody>
          <a:bodyPr/>
          <a:lstStyle/>
          <a:p>
            <a:r>
              <a:rPr lang="en-US" altLang="zh-CN" sz="1800" dirty="0"/>
              <a:t>TLB</a:t>
            </a:r>
            <a:r>
              <a:rPr lang="zh-CN" altLang="en-US" sz="1800" dirty="0"/>
              <a:t>异常</a:t>
            </a:r>
            <a:r>
              <a:rPr lang="en-US" altLang="zh-CN" sz="1800" dirty="0"/>
              <a:t>——</a:t>
            </a:r>
            <a:r>
              <a:rPr lang="zh-CN" altLang="en-US" sz="1800" dirty="0"/>
              <a:t>取指令和数据访问时，如果出现如下情况则会发生</a:t>
            </a:r>
            <a:r>
              <a:rPr lang="en-US" altLang="zh-CN" sz="1800" dirty="0"/>
              <a:t>TLB</a:t>
            </a:r>
            <a:r>
              <a:rPr lang="zh-CN" altLang="en-US" sz="1800" dirty="0"/>
              <a:t>异常</a:t>
            </a:r>
          </a:p>
          <a:p>
            <a:pPr lvl="1"/>
            <a:r>
              <a:rPr lang="zh-CN" altLang="en-US" sz="1600" dirty="0"/>
              <a:t>在使用</a:t>
            </a:r>
            <a:r>
              <a:rPr lang="en-US" altLang="zh-CN" sz="1600" dirty="0"/>
              <a:t>TLB</a:t>
            </a:r>
            <a:r>
              <a:rPr lang="zh-CN" altLang="en-US" sz="1600" dirty="0"/>
              <a:t>的存储管理系统中没有</a:t>
            </a:r>
            <a:r>
              <a:rPr lang="en-US" altLang="zh-CN" sz="1600" dirty="0"/>
              <a:t>TLB</a:t>
            </a:r>
            <a:r>
              <a:rPr lang="zh-CN" altLang="en-US" sz="1600" dirty="0"/>
              <a:t>表项可以匹配，状态寄存器的</a:t>
            </a:r>
            <a:r>
              <a:rPr lang="en-US" altLang="zh-CN" sz="1600" dirty="0"/>
              <a:t>EXL</a:t>
            </a:r>
            <a:r>
              <a:rPr lang="zh-CN" altLang="en-US" sz="1600" dirty="0"/>
              <a:t>位被置为</a:t>
            </a:r>
            <a:r>
              <a:rPr lang="en-US" altLang="zh-CN" sz="1600" dirty="0"/>
              <a:t>1</a:t>
            </a:r>
          </a:p>
          <a:p>
            <a:pPr lvl="1"/>
            <a:r>
              <a:rPr lang="zh-CN" altLang="en-US" sz="1600" dirty="0"/>
              <a:t>在使用</a:t>
            </a:r>
            <a:r>
              <a:rPr lang="en-US" altLang="zh-CN" sz="1600" dirty="0"/>
              <a:t>TLB</a:t>
            </a:r>
            <a:r>
              <a:rPr lang="zh-CN" altLang="en-US" sz="1600" dirty="0"/>
              <a:t>的存储管理系统中有</a:t>
            </a:r>
            <a:r>
              <a:rPr lang="en-US" altLang="zh-CN" sz="1600" dirty="0"/>
              <a:t>TLB</a:t>
            </a:r>
            <a:r>
              <a:rPr lang="zh-CN" altLang="en-US" sz="1600" dirty="0"/>
              <a:t>表项可以匹配，但其合法位指示该表项无效</a:t>
            </a:r>
          </a:p>
          <a:p>
            <a:pPr lvl="1"/>
            <a:r>
              <a:rPr lang="zh-CN" altLang="en-US" sz="1600" dirty="0"/>
              <a:t>虚存地址大于等于一个固定映射（</a:t>
            </a:r>
            <a:r>
              <a:rPr lang="en-US" altLang="zh-CN" sz="1600" dirty="0"/>
              <a:t>fixed-mapping</a:t>
            </a:r>
            <a:r>
              <a:rPr lang="zh-CN" altLang="en-US" sz="1600" dirty="0"/>
              <a:t>）存储管理器的上界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34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219200"/>
            <a:ext cx="4680520" cy="503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46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协处理器</a:t>
            </a:r>
            <a:r>
              <a:rPr lang="en-US" altLang="zh-CN" dirty="0"/>
              <a:t>CP0</a:t>
            </a:r>
            <a:endParaRPr lang="zh-CN" altLang="en-US" dirty="0"/>
          </a:p>
          <a:p>
            <a:r>
              <a:rPr lang="zh-CN" altLang="en-US" dirty="0"/>
              <a:t>中断及异常处理过程</a:t>
            </a:r>
          </a:p>
          <a:p>
            <a:r>
              <a:rPr lang="zh-CN" altLang="en-US" dirty="0"/>
              <a:t>存储管理实现方法</a:t>
            </a:r>
          </a:p>
          <a:p>
            <a:r>
              <a:rPr lang="zh-CN" altLang="en-US" dirty="0"/>
              <a:t>阅读</a:t>
            </a:r>
          </a:p>
          <a:p>
            <a:pPr lvl="1"/>
            <a:r>
              <a:rPr lang="en-US" altLang="zh-CN" dirty="0"/>
              <a:t>《See</a:t>
            </a:r>
            <a:r>
              <a:rPr lang="zh-CN" altLang="en-US" dirty="0"/>
              <a:t> </a:t>
            </a:r>
            <a:r>
              <a:rPr lang="en-US" altLang="zh-CN" dirty="0"/>
              <a:t>MIPS</a:t>
            </a:r>
            <a:r>
              <a:rPr lang="zh-CN" altLang="en-US" dirty="0"/>
              <a:t> </a:t>
            </a:r>
            <a:r>
              <a:rPr lang="en-US" altLang="zh-CN" dirty="0"/>
              <a:t>Run 》 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043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</a:t>
            </a:r>
            <a:r>
              <a:rPr kumimoji="1" lang="zh-CN" altLang="en-US" dirty="0"/>
              <a:t>异常与中断处理流程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异常和中断检测</a:t>
            </a:r>
          </a:p>
          <a:p>
            <a:pPr lvl="1"/>
            <a:r>
              <a:rPr lang="zh-CN" altLang="en-US" dirty="0"/>
              <a:t>异常：来自</a:t>
            </a:r>
            <a:r>
              <a:rPr lang="en-US" altLang="zh-CN" dirty="0"/>
              <a:t>CPU</a:t>
            </a:r>
            <a:r>
              <a:rPr lang="zh-CN" altLang="en-US" dirty="0"/>
              <a:t>内部，设置</a:t>
            </a:r>
            <a:r>
              <a:rPr lang="en-US" altLang="zh-CN" dirty="0"/>
              <a:t>Cause</a:t>
            </a:r>
            <a:r>
              <a:rPr lang="zh-CN" altLang="en-US" dirty="0"/>
              <a:t>寄存器 （寄存器）</a:t>
            </a:r>
          </a:p>
          <a:p>
            <a:pPr lvl="1"/>
            <a:r>
              <a:rPr lang="zh-CN" altLang="en-US" dirty="0"/>
              <a:t>中断：来自外部设备</a:t>
            </a:r>
          </a:p>
          <a:p>
            <a:r>
              <a:rPr lang="zh-CN" altLang="en-US" dirty="0"/>
              <a:t>异常和中断响应</a:t>
            </a:r>
          </a:p>
          <a:p>
            <a:pPr lvl="1"/>
            <a:r>
              <a:rPr lang="zh-CN" altLang="en-US" dirty="0"/>
              <a:t>保留断点：</a:t>
            </a:r>
            <a:r>
              <a:rPr lang="en-US" altLang="zh-CN" dirty="0"/>
              <a:t>EPC</a:t>
            </a:r>
            <a:r>
              <a:rPr lang="zh-CN" altLang="en-US" dirty="0"/>
              <a:t>，程序状态字 （寄存器）</a:t>
            </a:r>
          </a:p>
          <a:p>
            <a:r>
              <a:rPr lang="zh-CN" altLang="en-US" dirty="0"/>
              <a:t>异常和中断处理</a:t>
            </a:r>
          </a:p>
          <a:p>
            <a:pPr lvl="1"/>
            <a:r>
              <a:rPr lang="zh-CN" altLang="en-US" dirty="0"/>
              <a:t>保存现场：通用寄存器等</a:t>
            </a:r>
          </a:p>
          <a:p>
            <a:pPr lvl="1"/>
            <a:r>
              <a:rPr lang="zh-CN" altLang="en-US" dirty="0"/>
              <a:t>服务程序</a:t>
            </a:r>
          </a:p>
          <a:p>
            <a:r>
              <a:rPr lang="zh-CN" altLang="en-US" dirty="0"/>
              <a:t>异常和中断返回</a:t>
            </a:r>
          </a:p>
          <a:p>
            <a:pPr lvl="1"/>
            <a:r>
              <a:rPr lang="zh-CN" altLang="en-US" dirty="0"/>
              <a:t>返回到断点处继续执行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186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</a:t>
            </a:r>
            <a:r>
              <a:rPr kumimoji="1" lang="zh-CN" altLang="en-US" dirty="0"/>
              <a:t>协处理器</a:t>
            </a:r>
            <a:r>
              <a:rPr kumimoji="1" lang="en-US" altLang="zh-CN" dirty="0"/>
              <a:t>CP0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用于处理难以用常规指令解决的问题</a:t>
            </a:r>
          </a:p>
          <a:p>
            <a:pPr lvl="1"/>
            <a:r>
              <a:rPr lang="zh-CN" altLang="en-US" dirty="0"/>
              <a:t>配置</a:t>
            </a:r>
          </a:p>
          <a:p>
            <a:pPr lvl="1"/>
            <a:r>
              <a:rPr lang="en-US" altLang="zh-CN" dirty="0"/>
              <a:t>Cache</a:t>
            </a:r>
            <a:r>
              <a:rPr lang="zh-CN" altLang="en-US" dirty="0"/>
              <a:t>控制</a:t>
            </a:r>
          </a:p>
          <a:p>
            <a:pPr lvl="1"/>
            <a:r>
              <a:rPr lang="zh-CN" altLang="en-US" dirty="0"/>
              <a:t>异常</a:t>
            </a:r>
            <a:r>
              <a:rPr lang="en-US" altLang="zh-CN" dirty="0"/>
              <a:t>/</a:t>
            </a:r>
            <a:r>
              <a:rPr lang="zh-CN" altLang="en-US" dirty="0"/>
              <a:t>中断控制</a:t>
            </a:r>
          </a:p>
          <a:p>
            <a:pPr lvl="1"/>
            <a:r>
              <a:rPr lang="zh-CN" altLang="en-US" dirty="0"/>
              <a:t>存储管理控制</a:t>
            </a:r>
          </a:p>
          <a:p>
            <a:pPr lvl="1"/>
            <a:r>
              <a:rPr lang="zh-CN" altLang="en-US" dirty="0"/>
              <a:t>其他事项</a:t>
            </a:r>
          </a:p>
          <a:p>
            <a:r>
              <a:rPr lang="zh-CN" altLang="en-US" dirty="0"/>
              <a:t>使用寄存器实现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374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</a:t>
            </a:r>
            <a:r>
              <a:rPr kumimoji="1" lang="zh-CN" altLang="en-US" dirty="0"/>
              <a:t>协处理器</a:t>
            </a:r>
            <a:r>
              <a:rPr kumimoji="1" lang="en-US" altLang="zh-CN" dirty="0"/>
              <a:t>CP0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43000"/>
            <a:ext cx="6840760" cy="550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05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</a:t>
            </a:r>
            <a:r>
              <a:rPr kumimoji="1" lang="zh-CN" altLang="en-US" dirty="0"/>
              <a:t>协处理器</a:t>
            </a:r>
            <a:r>
              <a:rPr kumimoji="1" lang="en-US" altLang="zh-CN" dirty="0"/>
              <a:t>CP0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2114550"/>
            <a:ext cx="82867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77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Status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0"/>
            <a:ext cx="8229600" cy="3060378"/>
          </a:xfrm>
        </p:spPr>
        <p:txBody>
          <a:bodyPr/>
          <a:lstStyle/>
          <a:p>
            <a:r>
              <a:rPr lang="zh-CN" altLang="en-US" dirty="0"/>
              <a:t>状态寄存器</a:t>
            </a:r>
          </a:p>
          <a:p>
            <a:pPr lvl="1"/>
            <a:r>
              <a:rPr lang="en-US" altLang="zh-CN" dirty="0" err="1"/>
              <a:t>BEV:BootException</a:t>
            </a:r>
            <a:endParaRPr lang="en-US" altLang="zh-CN" dirty="0"/>
          </a:p>
          <a:p>
            <a:pPr lvl="1"/>
            <a:r>
              <a:rPr lang="en-US" altLang="zh-CN" dirty="0"/>
              <a:t>KSU:(0:</a:t>
            </a:r>
            <a:r>
              <a:rPr lang="zh-CN" altLang="en-US" dirty="0"/>
              <a:t>内核</a:t>
            </a:r>
            <a:r>
              <a:rPr lang="en-US" altLang="zh-CN" dirty="0"/>
              <a:t>1:</a:t>
            </a:r>
            <a:r>
              <a:rPr lang="zh-CN" altLang="en-US" dirty="0"/>
              <a:t>管理</a:t>
            </a:r>
            <a:r>
              <a:rPr lang="en-US" altLang="zh-CN" dirty="0"/>
              <a:t>2:</a:t>
            </a:r>
            <a:r>
              <a:rPr lang="zh-CN" altLang="en-US" dirty="0"/>
              <a:t>用户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IM7..0:</a:t>
            </a:r>
            <a:r>
              <a:rPr lang="zh-CN" altLang="en-US" dirty="0"/>
              <a:t>中断屏蔽</a:t>
            </a:r>
          </a:p>
          <a:p>
            <a:pPr lvl="1"/>
            <a:r>
              <a:rPr lang="en-US" altLang="zh-CN" dirty="0"/>
              <a:t>IE:</a:t>
            </a:r>
            <a:r>
              <a:rPr lang="zh-CN" altLang="en-US" dirty="0"/>
              <a:t>中断允许</a:t>
            </a:r>
          </a:p>
          <a:p>
            <a:pPr lvl="1"/>
            <a:r>
              <a:rPr lang="en-US" altLang="zh-CN" dirty="0"/>
              <a:t>EXL: </a:t>
            </a:r>
            <a:r>
              <a:rPr lang="zh-CN" altLang="en-US" dirty="0"/>
              <a:t>异常级别</a:t>
            </a:r>
            <a:r>
              <a:rPr lang="en-US" altLang="zh-CN" dirty="0"/>
              <a:t>,</a:t>
            </a:r>
            <a:r>
              <a:rPr lang="zh-CN" altLang="en-US" dirty="0"/>
              <a:t>进入内核态</a:t>
            </a:r>
            <a:r>
              <a:rPr lang="en-US" altLang="zh-CN" dirty="0"/>
              <a:t>,</a:t>
            </a:r>
            <a:r>
              <a:rPr lang="zh-CN" altLang="en-US" dirty="0"/>
              <a:t>禁止中断</a:t>
            </a:r>
          </a:p>
          <a:p>
            <a:pPr lvl="1"/>
            <a:r>
              <a:rPr lang="en-US" altLang="zh-CN" dirty="0"/>
              <a:t>ERL:</a:t>
            </a:r>
            <a:r>
              <a:rPr lang="zh-CN" altLang="en-US" dirty="0"/>
              <a:t>错误级别</a:t>
            </a:r>
            <a:r>
              <a:rPr lang="en-US" altLang="zh-CN" dirty="0"/>
              <a:t>,</a:t>
            </a:r>
            <a:r>
              <a:rPr lang="zh-CN" altLang="en-US" dirty="0"/>
              <a:t>禁止中断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1" y="1377650"/>
            <a:ext cx="8868697" cy="145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17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947" y="3195438"/>
            <a:ext cx="8229600" cy="1404194"/>
          </a:xfrm>
        </p:spPr>
        <p:txBody>
          <a:bodyPr/>
          <a:lstStyle/>
          <a:p>
            <a:r>
              <a:rPr lang="en-US" altLang="zh-CN" dirty="0"/>
              <a:t>BD</a:t>
            </a:r>
            <a:r>
              <a:rPr lang="zh-CN" altLang="en-US" dirty="0"/>
              <a:t>：是否在延迟槽中</a:t>
            </a:r>
          </a:p>
          <a:p>
            <a:r>
              <a:rPr lang="en-US" altLang="zh-CN" dirty="0"/>
              <a:t>IP</a:t>
            </a:r>
            <a:r>
              <a:rPr lang="zh-CN" altLang="en-US" dirty="0"/>
              <a:t>：中断源</a:t>
            </a:r>
          </a:p>
          <a:p>
            <a:r>
              <a:rPr lang="en-US" altLang="zh-CN" dirty="0" err="1"/>
              <a:t>ExcCode</a:t>
            </a:r>
            <a:r>
              <a:rPr lang="zh-CN" altLang="en-US" dirty="0"/>
              <a:t>：异常代码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84784"/>
            <a:ext cx="806334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8762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4606</TotalTime>
  <Words>1747</Words>
  <Application>Microsoft Macintosh PowerPoint</Application>
  <PresentationFormat>On-screen Show (4:3)</PresentationFormat>
  <Paragraphs>279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微软雅黑</vt:lpstr>
      <vt:lpstr>STKaiti</vt:lpstr>
      <vt:lpstr>Arial</vt:lpstr>
      <vt:lpstr>Calibri</vt:lpstr>
      <vt:lpstr>Gill Sans MT</vt:lpstr>
      <vt:lpstr>Times New Roman</vt:lpstr>
      <vt:lpstr>Wingdings</vt:lpstr>
      <vt:lpstr>Wingdings 3</vt:lpstr>
      <vt:lpstr>主题1</vt:lpstr>
      <vt:lpstr>MIPS异常与中断</vt:lpstr>
      <vt:lpstr>内容提要</vt:lpstr>
      <vt:lpstr>流水线CPU的异常处理</vt:lpstr>
      <vt:lpstr>MIPS异常与中断处理流程</vt:lpstr>
      <vt:lpstr>MIPS协处理器CP0</vt:lpstr>
      <vt:lpstr>MIPS协处理器CP0</vt:lpstr>
      <vt:lpstr>MIPS协处理器CP0</vt:lpstr>
      <vt:lpstr>Status Register</vt:lpstr>
      <vt:lpstr>Cause Register</vt:lpstr>
      <vt:lpstr>EPC Register</vt:lpstr>
      <vt:lpstr>  BadVaddrRegister</vt:lpstr>
      <vt:lpstr>EBase Register</vt:lpstr>
      <vt:lpstr>访问CP0寄存器</vt:lpstr>
      <vt:lpstr>  MIPS异常及其分类</vt:lpstr>
      <vt:lpstr>精确异常</vt:lpstr>
      <vt:lpstr>MIPS32的异常种类</vt:lpstr>
      <vt:lpstr>MIPS32异常种类（续）</vt:lpstr>
      <vt:lpstr>异常处理的基本流程</vt:lpstr>
      <vt:lpstr>异常返回</vt:lpstr>
      <vt:lpstr>处理流程（硬件部分）</vt:lpstr>
      <vt:lpstr>处理流程（软件部分）</vt:lpstr>
      <vt:lpstr>中断</vt:lpstr>
      <vt:lpstr>启动过程</vt:lpstr>
      <vt:lpstr>启动过程</vt:lpstr>
      <vt:lpstr>异常嵌套</vt:lpstr>
      <vt:lpstr>MIPS32存储管理</vt:lpstr>
      <vt:lpstr>虚实地址转换</vt:lpstr>
      <vt:lpstr>地址转换机制</vt:lpstr>
      <vt:lpstr>基于TLB的地址转换</vt:lpstr>
      <vt:lpstr>需要解决的问题</vt:lpstr>
      <vt:lpstr>TLB结构</vt:lpstr>
      <vt:lpstr>TLB设置</vt:lpstr>
      <vt:lpstr>TLB维护</vt:lpstr>
      <vt:lpstr>TLB异常的处理流程</vt:lpstr>
      <vt:lpstr>小结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568</cp:revision>
  <dcterms:created xsi:type="dcterms:W3CDTF">2016-09-06T00:35:26Z</dcterms:created>
  <dcterms:modified xsi:type="dcterms:W3CDTF">2019-08-28T23:46:57Z</dcterms:modified>
</cp:coreProperties>
</file>

<file path=docProps/thumbnail.jpeg>
</file>